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257" r:id="rId3"/>
    <p:sldId id="305" r:id="rId4"/>
    <p:sldId id="306" r:id="rId5"/>
    <p:sldId id="307" r:id="rId6"/>
    <p:sldId id="308" r:id="rId7"/>
    <p:sldId id="309" r:id="rId8"/>
    <p:sldId id="310" r:id="rId9"/>
    <p:sldId id="311" r:id="rId10"/>
    <p:sldId id="312" r:id="rId11"/>
    <p:sldId id="313" r:id="rId12"/>
    <p:sldId id="315" r:id="rId13"/>
    <p:sldId id="316" r:id="rId14"/>
    <p:sldId id="317" r:id="rId15"/>
    <p:sldId id="318" r:id="rId16"/>
    <p:sldId id="319" r:id="rId17"/>
    <p:sldId id="314" r:id="rId18"/>
    <p:sldId id="320" r:id="rId19"/>
    <p:sldId id="321" r:id="rId20"/>
    <p:sldId id="259" r:id="rId21"/>
    <p:sldId id="26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Montserrat ExtraBold" panose="020B060402020202020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352CB-21C5-4BBF-B03D-75FF43A98689}">
  <a:tblStyle styleId="{6AE352CB-21C5-4BBF-B03D-75FF43A986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94" autoAdjust="0"/>
  </p:normalViewPr>
  <p:slideViewPr>
    <p:cSldViewPr snapToGrid="0">
      <p:cViewPr varScale="1">
        <p:scale>
          <a:sx n="113" d="100"/>
          <a:sy n="113"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15012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33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2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311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53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1"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osmi/mental-health-in-tech-survey"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439006" y="1297706"/>
            <a:ext cx="5660794" cy="1168863"/>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sz="2400" b="0" cap="all" dirty="0">
                <a:latin typeface="Calibri" panose="020F0502020204030204" pitchFamily="34" charset="0"/>
                <a:cs typeface="Calibri" panose="020F0502020204030204" pitchFamily="34" charset="0"/>
              </a:rPr>
              <a:t>To perform predictive analyses on a dataset and develop model using the Python programming language</a:t>
            </a:r>
            <a:endParaRPr lang="en-US" sz="2400" b="0" dirty="0">
              <a:latin typeface="Calibri" panose="020F0502020204030204" pitchFamily="34" charset="0"/>
              <a:cs typeface="Calibri" panose="020F0502020204030204" pitchFamily="34" charset="0"/>
            </a:endParaRPr>
          </a:p>
        </p:txBody>
      </p:sp>
      <p:cxnSp>
        <p:nvCxnSpPr>
          <p:cNvPr id="165" name="Google Shape;165;p38"/>
          <p:cNvCxnSpPr/>
          <p:nvPr/>
        </p:nvCxnSpPr>
        <p:spPr>
          <a:xfrm>
            <a:off x="2873615" y="24838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7"/>
          <p:cNvSpPr/>
          <p:nvPr/>
        </p:nvSpPr>
        <p:spPr>
          <a:xfrm>
            <a:off x="2002205" y="532473"/>
            <a:ext cx="4815741" cy="523220"/>
          </a:xfrm>
          <a:prstGeom prst="rect">
            <a:avLst/>
          </a:prstGeom>
        </p:spPr>
        <p:txBody>
          <a:bodyPr wrap="none">
            <a:spAutoFit/>
          </a:bodyPr>
          <a:lstStyle/>
          <a:p>
            <a:pPr algn="ctr"/>
            <a:r>
              <a:rPr lang="en-US" sz="2800" dirty="0">
                <a:solidFill>
                  <a:schemeClr val="bg1"/>
                </a:solidFill>
                <a:latin typeface="Calibri" panose="020F0502020204030204" pitchFamily="34" charset="0"/>
                <a:cs typeface="Calibri" panose="020F0502020204030204" pitchFamily="34" charset="0"/>
              </a:rPr>
              <a:t>Data Analytics and Visualisation</a:t>
            </a:r>
            <a:endParaRPr lang="en-US" sz="2800" dirty="0">
              <a:solidFill>
                <a:schemeClr val="bg1"/>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22054310"/>
              </p:ext>
            </p:extLst>
          </p:nvPr>
        </p:nvGraphicFramePr>
        <p:xfrm>
          <a:off x="2127808" y="2783006"/>
          <a:ext cx="4571073" cy="726906"/>
        </p:xfrm>
        <a:graphic>
          <a:graphicData uri="http://schemas.openxmlformats.org/drawingml/2006/table">
            <a:tbl>
              <a:tblPr firstRow="1" bandRow="1">
                <a:tableStyleId>{5C22544A-7EE6-4342-B048-85BDC9FD1C3A}</a:tableStyleId>
              </a:tblPr>
              <a:tblGrid>
                <a:gridCol w="2258511">
                  <a:extLst>
                    <a:ext uri="{9D8B030D-6E8A-4147-A177-3AD203B41FA5}">
                      <a16:colId xmlns="" xmlns:a16="http://schemas.microsoft.com/office/drawing/2014/main" val="3318269966"/>
                    </a:ext>
                  </a:extLst>
                </a:gridCol>
                <a:gridCol w="2312562">
                  <a:extLst>
                    <a:ext uri="{9D8B030D-6E8A-4147-A177-3AD203B41FA5}">
                      <a16:colId xmlns="" xmlns:a16="http://schemas.microsoft.com/office/drawing/2014/main" val="2338776328"/>
                    </a:ext>
                  </a:extLst>
                </a:gridCol>
              </a:tblGrid>
              <a:tr h="349716">
                <a:tc>
                  <a:txBody>
                    <a:bodyPr/>
                    <a:lstStyle/>
                    <a:p>
                      <a:pPr algn="ctr"/>
                      <a:r>
                        <a:rPr lang="en-US" sz="1400" dirty="0" smtClean="0">
                          <a:solidFill>
                            <a:schemeClr val="tx1"/>
                          </a:solidFill>
                          <a:latin typeface="Arial" panose="020B0604020202020204" pitchFamily="34" charset="0"/>
                          <a:cs typeface="Arial" panose="020B0604020202020204" pitchFamily="34" charset="0"/>
                        </a:rPr>
                        <a:t>Student ID</a:t>
                      </a:r>
                      <a:endParaRPr lang="en-US" sz="14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lumOff val="25000"/>
                      </a:schemeClr>
                    </a:solidFill>
                  </a:tcPr>
                </a:tc>
                <a:tc>
                  <a:txBody>
                    <a:bodyPr/>
                    <a:lstStyle/>
                    <a:p>
                      <a:pPr marL="92075" indent="0" algn="l"/>
                      <a:r>
                        <a:rPr lang="en-US" sz="1400" dirty="0" smtClean="0">
                          <a:solidFill>
                            <a:schemeClr val="tx1"/>
                          </a:solidFill>
                          <a:latin typeface="Arial" panose="020B0604020202020204" pitchFamily="34" charset="0"/>
                          <a:cs typeface="Arial" panose="020B0604020202020204" pitchFamily="34" charset="0"/>
                        </a:rPr>
                        <a:t>Student Name</a:t>
                      </a:r>
                      <a:endParaRPr lang="en-US" sz="14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2">
                        <a:lumMod val="75000"/>
                        <a:lumOff val="25000"/>
                      </a:schemeClr>
                    </a:solidFill>
                  </a:tcPr>
                </a:tc>
                <a:extLst>
                  <a:ext uri="{0D108BD9-81ED-4DB2-BD59-A6C34878D82A}">
                    <a16:rowId xmlns="" xmlns:a16="http://schemas.microsoft.com/office/drawing/2014/main" val="200946081"/>
                  </a:ext>
                </a:extLst>
              </a:tr>
              <a:tr h="377190">
                <a:tc>
                  <a:txBody>
                    <a:bodyPr/>
                    <a:lstStyle/>
                    <a:p>
                      <a:pPr algn="ctr"/>
                      <a:r>
                        <a:rPr lang="en-US" sz="1400" dirty="0" smtClean="0">
                          <a:solidFill>
                            <a:schemeClr val="tx1"/>
                          </a:solidFill>
                          <a:latin typeface="Arial" panose="020B0604020202020204" pitchFamily="34" charset="0"/>
                          <a:cs typeface="Arial" panose="020B0604020202020204" pitchFamily="34" charset="0"/>
                        </a:rPr>
                        <a:t>10612366</a:t>
                      </a:r>
                      <a:endParaRPr lang="en-US" sz="14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75000"/>
                        <a:lumOff val="25000"/>
                      </a:schemeClr>
                    </a:solidFill>
                  </a:tcPr>
                </a:tc>
                <a:tc>
                  <a:txBody>
                    <a:bodyPr/>
                    <a:lstStyle/>
                    <a:p>
                      <a:pPr marL="92075" marR="0" lvl="3"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latin typeface="Arial" panose="020B0604020202020204" pitchFamily="34" charset="0"/>
                          <a:cs typeface="Arial" panose="020B0604020202020204" pitchFamily="34" charset="0"/>
                        </a:rPr>
                        <a:t>Navin Kumar Singupuram</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lumOff val="25000"/>
                      </a:schemeClr>
                    </a:solidFill>
                  </a:tcPr>
                </a:tc>
                <a:extLst>
                  <a:ext uri="{0D108BD9-81ED-4DB2-BD59-A6C34878D82A}">
                    <a16:rowId xmlns="" xmlns:a16="http://schemas.microsoft.com/office/drawing/2014/main" val="1693317489"/>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038" y="0"/>
            <a:ext cx="2814636" cy="404811"/>
          </a:xfrm>
        </p:spPr>
        <p:txBody>
          <a:bodyPr/>
          <a:lstStyle/>
          <a:p>
            <a:pPr algn="just"/>
            <a:r>
              <a:rPr lang="en-US" sz="1800" dirty="0" smtClean="0"/>
              <a:t>NESTED BAR PLOT</a:t>
            </a:r>
            <a:endParaRPr lang="en-US" sz="1800" dirty="0"/>
          </a:p>
        </p:txBody>
      </p:sp>
      <p:sp>
        <p:nvSpPr>
          <p:cNvPr id="3" name="Text Placeholder 2"/>
          <p:cNvSpPr>
            <a:spLocks noGrp="1"/>
          </p:cNvSpPr>
          <p:nvPr>
            <p:ph type="body" idx="1"/>
          </p:nvPr>
        </p:nvSpPr>
        <p:spPr>
          <a:xfrm>
            <a:off x="165106" y="478633"/>
            <a:ext cx="5378443" cy="892968"/>
          </a:xfrm>
        </p:spPr>
        <p:txBody>
          <a:bodyPr/>
          <a:lstStyle/>
          <a:p>
            <a:pPr algn="just">
              <a:lnSpc>
                <a:spcPct val="150000"/>
              </a:lnSpc>
              <a:buFont typeface="Wingdings" panose="05000000000000000000" pitchFamily="2" charset="2"/>
              <a:buChar char="q"/>
            </a:pPr>
            <a:r>
              <a:rPr lang="en-US" dirty="0"/>
              <a:t>T</a:t>
            </a:r>
            <a:r>
              <a:rPr lang="en-US" dirty="0" smtClean="0"/>
              <a:t>he </a:t>
            </a:r>
            <a:r>
              <a:rPr lang="en-US" dirty="0"/>
              <a:t>bar plot which depicts the age on the x axis and the probability on the y axis through the mental health condition probability</a:t>
            </a:r>
          </a:p>
        </p:txBody>
      </p:sp>
      <p:pic>
        <p:nvPicPr>
          <p:cNvPr id="4" name="Picture 3"/>
          <p:cNvPicPr>
            <a:picLocks noChangeAspect="1"/>
          </p:cNvPicPr>
          <p:nvPr/>
        </p:nvPicPr>
        <p:blipFill>
          <a:blip r:embed="rId2"/>
          <a:stretch>
            <a:fillRect/>
          </a:stretch>
        </p:blipFill>
        <p:spPr>
          <a:xfrm>
            <a:off x="165106" y="1390650"/>
            <a:ext cx="8858250" cy="3552825"/>
          </a:xfrm>
          <a:prstGeom prst="rect">
            <a:avLst/>
          </a:prstGeom>
        </p:spPr>
      </p:pic>
    </p:spTree>
    <p:extLst>
      <p:ext uri="{BB962C8B-B14F-4D97-AF65-F5344CB8AC3E}">
        <p14:creationId xmlns:p14="http://schemas.microsoft.com/office/powerpoint/2010/main" val="4189281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13" y="185738"/>
            <a:ext cx="4671212" cy="404811"/>
          </a:xfrm>
        </p:spPr>
        <p:txBody>
          <a:bodyPr/>
          <a:lstStyle/>
          <a:p>
            <a:pPr algn="just"/>
            <a:r>
              <a:rPr lang="en-US" sz="1800" dirty="0" smtClean="0"/>
              <a:t>EXPLORING MODELS EVALUATION</a:t>
            </a:r>
            <a:endParaRPr lang="en-US" sz="1800" dirty="0"/>
          </a:p>
        </p:txBody>
      </p:sp>
      <p:sp>
        <p:nvSpPr>
          <p:cNvPr id="3" name="Text Placeholder 2"/>
          <p:cNvSpPr>
            <a:spLocks noGrp="1"/>
          </p:cNvSpPr>
          <p:nvPr>
            <p:ph type="body" idx="1"/>
          </p:nvPr>
        </p:nvSpPr>
        <p:spPr>
          <a:xfrm>
            <a:off x="165106" y="721518"/>
            <a:ext cx="7414413" cy="3543301"/>
          </a:xfrm>
        </p:spPr>
        <p:txBody>
          <a:bodyPr/>
          <a:lstStyle/>
          <a:p>
            <a:pPr marL="57150" indent="0">
              <a:buNone/>
            </a:pPr>
            <a:r>
              <a:rPr lang="en-IN" sz="1400" dirty="0">
                <a:solidFill>
                  <a:schemeClr val="accent1"/>
                </a:solidFill>
                <a:latin typeface="Montserrat ExtraBold"/>
                <a:ea typeface="Montserrat ExtraBold"/>
                <a:cs typeface="Montserrat ExtraBold"/>
                <a:sym typeface="Montserrat ExtraBold"/>
              </a:rPr>
              <a:t>Logistic regression </a:t>
            </a:r>
            <a:r>
              <a:rPr lang="en-IN" sz="1400" dirty="0" smtClean="0">
                <a:solidFill>
                  <a:schemeClr val="accent1"/>
                </a:solidFill>
                <a:latin typeface="Montserrat ExtraBold"/>
                <a:ea typeface="Montserrat ExtraBold"/>
                <a:cs typeface="Montserrat ExtraBold"/>
                <a:sym typeface="Montserrat ExtraBold"/>
              </a:rPr>
              <a:t>model</a:t>
            </a:r>
            <a:endParaRPr lang="en-IN" sz="1400" dirty="0">
              <a:solidFill>
                <a:schemeClr val="accent1"/>
              </a:solidFill>
              <a:latin typeface="Montserrat ExtraBold"/>
              <a:ea typeface="Montserrat ExtraBold"/>
              <a:cs typeface="Montserrat ExtraBold"/>
              <a:sym typeface="Montserrat ExtraBold"/>
            </a:endParaRPr>
          </a:p>
          <a:p>
            <a:pPr marL="57150" indent="0">
              <a:buNone/>
            </a:pPr>
            <a:endParaRPr lang="en-IN" sz="1200" dirty="0"/>
          </a:p>
          <a:p>
            <a:pPr marL="208350" indent="-171450" algn="just">
              <a:lnSpc>
                <a:spcPct val="150000"/>
              </a:lnSpc>
              <a:buFont typeface="Wingdings" panose="05000000000000000000" pitchFamily="2" charset="2"/>
              <a:buChar char="q"/>
            </a:pPr>
            <a:r>
              <a:rPr lang="en-US" sz="1200" dirty="0"/>
              <a:t>Multinomial logistic regression is a model where there are multiple classes that an item can be classified as. </a:t>
            </a:r>
            <a:endParaRPr lang="en-US" sz="1200" dirty="0" smtClean="0"/>
          </a:p>
          <a:p>
            <a:pPr marL="36900" indent="0" algn="just">
              <a:buNone/>
            </a:pPr>
            <a:endParaRPr lang="en-IN" sz="1200" dirty="0" smtClean="0">
              <a:solidFill>
                <a:schemeClr val="accent1"/>
              </a:solidFill>
              <a:latin typeface="Montserrat ExtraBold"/>
              <a:ea typeface="Montserrat ExtraBold"/>
              <a:cs typeface="Montserrat ExtraBold"/>
              <a:sym typeface="Montserrat ExtraBold"/>
            </a:endParaRPr>
          </a:p>
          <a:p>
            <a:pPr marL="36900" indent="0" algn="just">
              <a:buNone/>
            </a:pPr>
            <a:r>
              <a:rPr lang="en-IN" sz="1200" dirty="0" smtClean="0">
                <a:solidFill>
                  <a:schemeClr val="accent1"/>
                </a:solidFill>
                <a:latin typeface="Montserrat ExtraBold"/>
                <a:ea typeface="Montserrat ExtraBold"/>
                <a:cs typeface="Montserrat ExtraBold"/>
                <a:sym typeface="Montserrat ExtraBold"/>
              </a:rPr>
              <a:t>KNN model with cross validation Score</a:t>
            </a:r>
          </a:p>
          <a:p>
            <a:pPr marL="36900" indent="0" algn="just">
              <a:buNone/>
            </a:pPr>
            <a:endParaRPr lang="en-IN" sz="1200" dirty="0" smtClean="0">
              <a:solidFill>
                <a:schemeClr val="accent1"/>
              </a:solidFill>
              <a:latin typeface="Montserrat ExtraBold"/>
              <a:ea typeface="Montserrat ExtraBold"/>
              <a:cs typeface="Montserrat ExtraBold"/>
              <a:sym typeface="Montserrat ExtraBold"/>
            </a:endParaRPr>
          </a:p>
          <a:p>
            <a:pPr marL="208350" indent="-171450" algn="just">
              <a:lnSpc>
                <a:spcPct val="150000"/>
              </a:lnSpc>
              <a:buFont typeface="Wingdings" panose="05000000000000000000" pitchFamily="2" charset="2"/>
              <a:buChar char="q"/>
            </a:pPr>
            <a:r>
              <a:rPr lang="en-US" sz="1200" dirty="0"/>
              <a:t>Cross-validation is a technique where the data is split into multiple folds, and the model is trained and validated on each fold. </a:t>
            </a:r>
            <a:endParaRPr lang="en-US" sz="1200" dirty="0" smtClean="0"/>
          </a:p>
          <a:p>
            <a:pPr marL="36900" indent="0" algn="just">
              <a:buNone/>
            </a:pPr>
            <a:endParaRPr lang="en-IN" sz="1200" dirty="0" smtClean="0">
              <a:solidFill>
                <a:schemeClr val="accent1"/>
              </a:solidFill>
              <a:latin typeface="Montserrat ExtraBold"/>
              <a:ea typeface="Montserrat ExtraBold"/>
              <a:cs typeface="Montserrat ExtraBold"/>
              <a:sym typeface="Montserrat ExtraBold"/>
            </a:endParaRPr>
          </a:p>
          <a:p>
            <a:pPr marL="36900" indent="0" algn="just">
              <a:buNone/>
            </a:pPr>
            <a:r>
              <a:rPr lang="en-IN" sz="1200" dirty="0" smtClean="0">
                <a:solidFill>
                  <a:schemeClr val="accent1"/>
                </a:solidFill>
                <a:latin typeface="Montserrat ExtraBold"/>
                <a:ea typeface="Montserrat ExtraBold"/>
                <a:cs typeface="Montserrat ExtraBold"/>
                <a:sym typeface="Montserrat ExtraBold"/>
              </a:rPr>
              <a:t>Decision Tree Classifier</a:t>
            </a:r>
          </a:p>
          <a:p>
            <a:pPr marL="36900" indent="0" algn="just">
              <a:buNone/>
            </a:pPr>
            <a:endParaRPr lang="en-IN" sz="1200" dirty="0" smtClean="0">
              <a:solidFill>
                <a:schemeClr val="accent1"/>
              </a:solidFill>
              <a:latin typeface="Montserrat ExtraBold"/>
              <a:ea typeface="Montserrat ExtraBold"/>
              <a:cs typeface="Montserrat ExtraBold"/>
              <a:sym typeface="Montserrat ExtraBold"/>
            </a:endParaRPr>
          </a:p>
          <a:p>
            <a:pPr marL="208350" indent="-171450" algn="just">
              <a:lnSpc>
                <a:spcPct val="150000"/>
              </a:lnSpc>
              <a:buFont typeface="Wingdings" panose="05000000000000000000" pitchFamily="2" charset="2"/>
              <a:buChar char="q"/>
            </a:pPr>
            <a:r>
              <a:rPr lang="en-US" sz="1200" dirty="0" smtClean="0"/>
              <a:t> Tuning </a:t>
            </a:r>
            <a:r>
              <a:rPr lang="en-US" sz="1200" dirty="0"/>
              <a:t>a Decision Tree Classifier is an essential step in optimizing the model's </a:t>
            </a:r>
            <a:r>
              <a:rPr lang="en-US" sz="1200" dirty="0" smtClean="0"/>
              <a:t>performance.</a:t>
            </a:r>
          </a:p>
          <a:p>
            <a:pPr marL="208350" indent="-171450" algn="just">
              <a:buFont typeface="Wingdings" panose="05000000000000000000" pitchFamily="2" charset="2"/>
              <a:buChar char="q"/>
            </a:pPr>
            <a:r>
              <a:rPr lang="en-IN" sz="1200" dirty="0" smtClean="0">
                <a:solidFill>
                  <a:schemeClr val="accent1"/>
                </a:solidFill>
                <a:latin typeface="Montserrat ExtraBold"/>
                <a:ea typeface="Montserrat ExtraBold"/>
                <a:cs typeface="Montserrat ExtraBold"/>
                <a:sym typeface="Montserrat ExtraBold"/>
              </a:rPr>
              <a:t> </a:t>
            </a:r>
            <a:r>
              <a:rPr lang="en-IN" sz="1200" dirty="0" err="1" smtClean="0">
                <a:solidFill>
                  <a:schemeClr val="bg1"/>
                </a:solidFill>
                <a:latin typeface="Montserrat ExtraBold"/>
                <a:ea typeface="Montserrat ExtraBold"/>
                <a:cs typeface="Montserrat ExtraBold"/>
                <a:sym typeface="Montserrat ExtraBold"/>
              </a:rPr>
              <a:t>max_depth</a:t>
            </a:r>
            <a:r>
              <a:rPr lang="en-IN" sz="1200" dirty="0" smtClean="0">
                <a:solidFill>
                  <a:schemeClr val="bg1"/>
                </a:solidFill>
                <a:latin typeface="Montserrat ExtraBold"/>
                <a:ea typeface="Montserrat ExtraBold"/>
                <a:cs typeface="Montserrat ExtraBold"/>
                <a:sym typeface="Montserrat ExtraBold"/>
              </a:rPr>
              <a:t>, </a:t>
            </a:r>
            <a:r>
              <a:rPr lang="en-IN" sz="1200" dirty="0" err="1" smtClean="0">
                <a:solidFill>
                  <a:schemeClr val="bg1"/>
                </a:solidFill>
                <a:latin typeface="Montserrat ExtraBold"/>
                <a:ea typeface="Montserrat ExtraBold"/>
                <a:cs typeface="Montserrat ExtraBold"/>
                <a:sym typeface="Montserrat ExtraBold"/>
              </a:rPr>
              <a:t>min_samples_split</a:t>
            </a:r>
            <a:r>
              <a:rPr lang="en-IN" sz="1200" dirty="0" smtClean="0">
                <a:solidFill>
                  <a:schemeClr val="bg1"/>
                </a:solidFill>
                <a:latin typeface="Montserrat ExtraBold"/>
                <a:ea typeface="Montserrat ExtraBold"/>
                <a:cs typeface="Montserrat ExtraBold"/>
                <a:sym typeface="Montserrat ExtraBold"/>
              </a:rPr>
              <a:t>, </a:t>
            </a:r>
            <a:r>
              <a:rPr lang="en-IN" sz="1200" dirty="0" err="1" smtClean="0">
                <a:solidFill>
                  <a:schemeClr val="bg1"/>
                </a:solidFill>
                <a:latin typeface="Montserrat ExtraBold"/>
                <a:ea typeface="Montserrat ExtraBold"/>
                <a:cs typeface="Montserrat ExtraBold"/>
                <a:sym typeface="Montserrat ExtraBold"/>
              </a:rPr>
              <a:t>min_samples_leaf</a:t>
            </a:r>
            <a:r>
              <a:rPr lang="en-IN" sz="1200" dirty="0" smtClean="0">
                <a:solidFill>
                  <a:schemeClr val="bg1"/>
                </a:solidFill>
                <a:latin typeface="Montserrat ExtraBold"/>
                <a:ea typeface="Montserrat ExtraBold"/>
                <a:cs typeface="Montserrat ExtraBold"/>
                <a:sym typeface="Montserrat ExtraBold"/>
              </a:rPr>
              <a:t>, </a:t>
            </a:r>
            <a:r>
              <a:rPr lang="en-US" sz="1200" dirty="0" err="1"/>
              <a:t>max_leaf_nodes</a:t>
            </a:r>
            <a:endParaRPr lang="en-IN" sz="1200" dirty="0" smtClean="0">
              <a:solidFill>
                <a:schemeClr val="accent1"/>
              </a:solidFill>
              <a:latin typeface="Montserrat ExtraBold"/>
              <a:ea typeface="Montserrat ExtraBold"/>
              <a:cs typeface="Montserrat ExtraBold"/>
              <a:sym typeface="Montserrat ExtraBold"/>
            </a:endParaRPr>
          </a:p>
          <a:p>
            <a:pPr marL="36900" indent="0" algn="just">
              <a:buNone/>
            </a:pPr>
            <a:endParaRPr lang="en-IN" sz="1200" dirty="0">
              <a:solidFill>
                <a:schemeClr val="accent1"/>
              </a:solidFill>
              <a:latin typeface="Montserrat ExtraBold"/>
              <a:ea typeface="Montserrat ExtraBold"/>
              <a:cs typeface="Montserrat ExtraBold"/>
              <a:sym typeface="Montserrat ExtraBold"/>
            </a:endParaRPr>
          </a:p>
          <a:p>
            <a:pPr marL="36900" indent="0" algn="just">
              <a:buNone/>
            </a:pPr>
            <a:endParaRPr lang="en-US" sz="1200" dirty="0" smtClean="0"/>
          </a:p>
          <a:p>
            <a:pPr marL="36900" indent="0">
              <a:buNone/>
            </a:pPr>
            <a:endParaRPr lang="en-IN" sz="1200" dirty="0" smtClean="0"/>
          </a:p>
        </p:txBody>
      </p:sp>
    </p:spTree>
    <p:extLst>
      <p:ext uri="{BB962C8B-B14F-4D97-AF65-F5344CB8AC3E}">
        <p14:creationId xmlns:p14="http://schemas.microsoft.com/office/powerpoint/2010/main" val="1548250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13" y="185738"/>
            <a:ext cx="4671212" cy="404811"/>
          </a:xfrm>
        </p:spPr>
        <p:txBody>
          <a:bodyPr/>
          <a:lstStyle/>
          <a:p>
            <a:pPr algn="just"/>
            <a:r>
              <a:rPr lang="en-US" sz="1800" dirty="0" smtClean="0"/>
              <a:t>LOGISTIC REGRESSION</a:t>
            </a:r>
            <a:endParaRPr lang="en-US" sz="1800" dirty="0"/>
          </a:p>
        </p:txBody>
      </p:sp>
      <p:pic>
        <p:nvPicPr>
          <p:cNvPr id="5" name="Picture 4"/>
          <p:cNvPicPr>
            <a:picLocks noChangeAspect="1"/>
          </p:cNvPicPr>
          <p:nvPr/>
        </p:nvPicPr>
        <p:blipFill>
          <a:blip r:embed="rId2"/>
          <a:stretch>
            <a:fillRect/>
          </a:stretch>
        </p:blipFill>
        <p:spPr>
          <a:xfrm>
            <a:off x="1409146" y="734546"/>
            <a:ext cx="5467350" cy="4119842"/>
          </a:xfrm>
          <a:prstGeom prst="rect">
            <a:avLst/>
          </a:prstGeom>
        </p:spPr>
      </p:pic>
    </p:spTree>
    <p:extLst>
      <p:ext uri="{BB962C8B-B14F-4D97-AF65-F5344CB8AC3E}">
        <p14:creationId xmlns:p14="http://schemas.microsoft.com/office/powerpoint/2010/main" val="44448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55" y="1906962"/>
            <a:ext cx="1721263" cy="1656509"/>
          </a:xfrm>
        </p:spPr>
        <p:txBody>
          <a:bodyPr/>
          <a:lstStyle/>
          <a:p>
            <a:pPr algn="ctr"/>
            <a:r>
              <a:rPr lang="en-US" sz="1800" dirty="0" smtClean="0"/>
              <a:t>CONFUSIONMATRIX USING LOGISTIC  CLASSIFIER</a:t>
            </a:r>
            <a:endParaRPr lang="en-US" sz="1800" dirty="0"/>
          </a:p>
        </p:txBody>
      </p:sp>
      <p:pic>
        <p:nvPicPr>
          <p:cNvPr id="3" name="Picture 2"/>
          <p:cNvPicPr>
            <a:picLocks noChangeAspect="1"/>
          </p:cNvPicPr>
          <p:nvPr/>
        </p:nvPicPr>
        <p:blipFill>
          <a:blip r:embed="rId2"/>
          <a:stretch>
            <a:fillRect/>
          </a:stretch>
        </p:blipFill>
        <p:spPr>
          <a:xfrm>
            <a:off x="1956547" y="477371"/>
            <a:ext cx="7086600" cy="4355444"/>
          </a:xfrm>
          <a:prstGeom prst="rect">
            <a:avLst/>
          </a:prstGeom>
        </p:spPr>
      </p:pic>
    </p:spTree>
    <p:extLst>
      <p:ext uri="{BB962C8B-B14F-4D97-AF65-F5344CB8AC3E}">
        <p14:creationId xmlns:p14="http://schemas.microsoft.com/office/powerpoint/2010/main" val="2167520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1109" y="1195948"/>
            <a:ext cx="4373656" cy="3800475"/>
          </a:xfrm>
          <a:prstGeom prst="rect">
            <a:avLst/>
          </a:prstGeom>
        </p:spPr>
      </p:pic>
      <p:pic>
        <p:nvPicPr>
          <p:cNvPr id="6" name="Picture 5"/>
          <p:cNvPicPr/>
          <p:nvPr/>
        </p:nvPicPr>
        <p:blipFill>
          <a:blip r:embed="rId3"/>
          <a:stretch>
            <a:fillRect/>
          </a:stretch>
        </p:blipFill>
        <p:spPr>
          <a:xfrm>
            <a:off x="4026908" y="1518845"/>
            <a:ext cx="4989830" cy="3154680"/>
          </a:xfrm>
          <a:prstGeom prst="rect">
            <a:avLst/>
          </a:prstGeom>
        </p:spPr>
      </p:pic>
      <p:sp>
        <p:nvSpPr>
          <p:cNvPr id="7" name="Title 1"/>
          <p:cNvSpPr>
            <a:spLocks noGrp="1"/>
          </p:cNvSpPr>
          <p:nvPr>
            <p:ph type="title"/>
          </p:nvPr>
        </p:nvSpPr>
        <p:spPr>
          <a:xfrm>
            <a:off x="131109" y="548808"/>
            <a:ext cx="5365416" cy="404811"/>
          </a:xfrm>
        </p:spPr>
        <p:txBody>
          <a:bodyPr/>
          <a:lstStyle/>
          <a:p>
            <a:pPr algn="just"/>
            <a:r>
              <a:rPr lang="en-US" sz="1800" dirty="0" smtClean="0"/>
              <a:t>HISTOGRAM PREDICTION AND ROC CURVE</a:t>
            </a:r>
            <a:endParaRPr lang="en-US" sz="1800" dirty="0"/>
          </a:p>
        </p:txBody>
      </p:sp>
    </p:spTree>
    <p:extLst>
      <p:ext uri="{BB962C8B-B14F-4D97-AF65-F5344CB8AC3E}">
        <p14:creationId xmlns:p14="http://schemas.microsoft.com/office/powerpoint/2010/main" val="2635080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42096" y="595873"/>
            <a:ext cx="6498292" cy="473169"/>
          </a:xfrm>
        </p:spPr>
        <p:txBody>
          <a:bodyPr/>
          <a:lstStyle/>
          <a:p>
            <a:pPr algn="just"/>
            <a:r>
              <a:rPr lang="en-US" sz="1600" cap="all" dirty="0"/>
              <a:t>KNEIGHBORS CLASSIFIER WITH CROSS VALIDATION SCORE</a:t>
            </a:r>
            <a:endParaRPr lang="en-US" sz="1600" dirty="0"/>
          </a:p>
        </p:txBody>
      </p:sp>
      <p:pic>
        <p:nvPicPr>
          <p:cNvPr id="8" name="Picture 7"/>
          <p:cNvPicPr/>
          <p:nvPr/>
        </p:nvPicPr>
        <p:blipFill>
          <a:blip r:embed="rId2"/>
          <a:stretch>
            <a:fillRect/>
          </a:stretch>
        </p:blipFill>
        <p:spPr>
          <a:xfrm>
            <a:off x="1381686" y="1272764"/>
            <a:ext cx="5600700" cy="3108960"/>
          </a:xfrm>
          <a:prstGeom prst="rect">
            <a:avLst/>
          </a:prstGeom>
        </p:spPr>
      </p:pic>
    </p:spTree>
    <p:extLst>
      <p:ext uri="{BB962C8B-B14F-4D97-AF65-F5344CB8AC3E}">
        <p14:creationId xmlns:p14="http://schemas.microsoft.com/office/powerpoint/2010/main" val="2095016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67484" y="582426"/>
            <a:ext cx="6498292" cy="473169"/>
          </a:xfrm>
        </p:spPr>
        <p:txBody>
          <a:bodyPr/>
          <a:lstStyle/>
          <a:p>
            <a:pPr algn="just"/>
            <a:r>
              <a:rPr lang="en-US" sz="1600" dirty="0" smtClean="0"/>
              <a:t>DECISION TREE CLASSIFIER</a:t>
            </a:r>
            <a:endParaRPr lang="en-US" sz="1600" dirty="0"/>
          </a:p>
        </p:txBody>
      </p:sp>
      <p:pic>
        <p:nvPicPr>
          <p:cNvPr id="4" name="Picture 3"/>
          <p:cNvPicPr/>
          <p:nvPr/>
        </p:nvPicPr>
        <p:blipFill>
          <a:blip r:embed="rId2"/>
          <a:stretch>
            <a:fillRect/>
          </a:stretch>
        </p:blipFill>
        <p:spPr>
          <a:xfrm>
            <a:off x="1385047" y="1298313"/>
            <a:ext cx="5600700" cy="3474720"/>
          </a:xfrm>
          <a:prstGeom prst="rect">
            <a:avLst/>
          </a:prstGeom>
        </p:spPr>
      </p:pic>
    </p:spTree>
    <p:extLst>
      <p:ext uri="{BB962C8B-B14F-4D97-AF65-F5344CB8AC3E}">
        <p14:creationId xmlns:p14="http://schemas.microsoft.com/office/powerpoint/2010/main" val="3696165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072" y="63315"/>
            <a:ext cx="4671212" cy="404811"/>
          </a:xfrm>
        </p:spPr>
        <p:txBody>
          <a:bodyPr/>
          <a:lstStyle/>
          <a:p>
            <a:pPr algn="just"/>
            <a:r>
              <a:rPr lang="en-US" sz="1800" dirty="0" smtClean="0"/>
              <a:t>EXPLORING MODEL COMPARISON</a:t>
            </a:r>
            <a:endParaRPr lang="en-US" sz="1800" dirty="0"/>
          </a:p>
        </p:txBody>
      </p:sp>
      <p:sp>
        <p:nvSpPr>
          <p:cNvPr id="3" name="Text Placeholder 2"/>
          <p:cNvSpPr>
            <a:spLocks noGrp="1"/>
          </p:cNvSpPr>
          <p:nvPr>
            <p:ph type="body" idx="1"/>
          </p:nvPr>
        </p:nvSpPr>
        <p:spPr>
          <a:xfrm>
            <a:off x="174772" y="383241"/>
            <a:ext cx="7414413" cy="1243853"/>
          </a:xfrm>
        </p:spPr>
        <p:txBody>
          <a:bodyPr/>
          <a:lstStyle/>
          <a:p>
            <a:pPr marL="36900" indent="0">
              <a:buNone/>
            </a:pPr>
            <a:endParaRPr lang="en-IN" sz="1200" dirty="0" smtClean="0"/>
          </a:p>
          <a:p>
            <a:pPr marL="57150" indent="0">
              <a:buNone/>
            </a:pPr>
            <a:r>
              <a:rPr lang="en-IN" sz="1400" dirty="0">
                <a:solidFill>
                  <a:schemeClr val="accent1"/>
                </a:solidFill>
                <a:latin typeface="Montserrat ExtraBold"/>
                <a:ea typeface="Montserrat ExtraBold"/>
                <a:cs typeface="Montserrat ExtraBold"/>
              </a:rPr>
              <a:t>Stochastic </a:t>
            </a:r>
            <a:r>
              <a:rPr lang="en-IN" sz="1400" dirty="0">
                <a:solidFill>
                  <a:schemeClr val="accent1"/>
                </a:solidFill>
                <a:latin typeface="Montserrat ExtraBold"/>
                <a:ea typeface="Montserrat ExtraBold"/>
                <a:cs typeface="Montserrat ExtraBold"/>
              </a:rPr>
              <a:t>gradient descent (SGD</a:t>
            </a:r>
            <a:r>
              <a:rPr lang="en-IN" sz="1400" dirty="0">
                <a:solidFill>
                  <a:schemeClr val="accent1"/>
                </a:solidFill>
                <a:latin typeface="Montserrat ExtraBold"/>
                <a:ea typeface="Montserrat ExtraBold"/>
                <a:cs typeface="Montserrat ExtraBold"/>
              </a:rPr>
              <a:t>)</a:t>
            </a:r>
          </a:p>
          <a:p>
            <a:pPr marL="36900" indent="0">
              <a:buNone/>
            </a:pPr>
            <a:endParaRPr lang="en-IN" sz="1200" dirty="0"/>
          </a:p>
          <a:p>
            <a:pPr marL="208350" indent="-171450" algn="just">
              <a:lnSpc>
                <a:spcPct val="150000"/>
              </a:lnSpc>
              <a:buFont typeface="Wingdings" panose="05000000000000000000" pitchFamily="2" charset="2"/>
              <a:buChar char="q"/>
            </a:pPr>
            <a:r>
              <a:rPr lang="en-IN" sz="1200" dirty="0"/>
              <a:t>It used </a:t>
            </a:r>
            <a:r>
              <a:rPr lang="en-US" sz="1200" dirty="0"/>
              <a:t>to find the model parameters that correspond to the best fit between predicted and actual outputs. It's an inexact but powerful technique. Stochastic gradient descent is widely used in machine learning applications.</a:t>
            </a:r>
            <a:endParaRPr lang="en-IN" sz="1200" dirty="0"/>
          </a:p>
        </p:txBody>
      </p:sp>
      <p:pic>
        <p:nvPicPr>
          <p:cNvPr id="4" name="Picture 3"/>
          <p:cNvPicPr/>
          <p:nvPr/>
        </p:nvPicPr>
        <p:blipFill>
          <a:blip r:embed="rId2"/>
          <a:stretch>
            <a:fillRect/>
          </a:stretch>
        </p:blipFill>
        <p:spPr>
          <a:xfrm>
            <a:off x="3452532" y="1835525"/>
            <a:ext cx="5600700" cy="3190875"/>
          </a:xfrm>
          <a:prstGeom prst="rect">
            <a:avLst/>
          </a:prstGeom>
        </p:spPr>
      </p:pic>
      <p:sp>
        <p:nvSpPr>
          <p:cNvPr id="5" name="Rectangle 4"/>
          <p:cNvSpPr/>
          <p:nvPr/>
        </p:nvSpPr>
        <p:spPr>
          <a:xfrm>
            <a:off x="904109" y="2760762"/>
            <a:ext cx="2383696" cy="523220"/>
          </a:xfrm>
          <a:prstGeom prst="rect">
            <a:avLst/>
          </a:prstGeom>
        </p:spPr>
        <p:txBody>
          <a:bodyPr wrap="square">
            <a:spAutoFit/>
          </a:bodyPr>
          <a:lstStyle/>
          <a:p>
            <a:r>
              <a:rPr lang="en-US" dirty="0">
                <a:solidFill>
                  <a:schemeClr val="accent1"/>
                </a:solidFill>
                <a:latin typeface="Montserrat ExtraBold"/>
                <a:ea typeface="Montserrat ExtraBold"/>
                <a:cs typeface="Montserrat ExtraBold"/>
              </a:rPr>
              <a:t>SGDC </a:t>
            </a:r>
            <a:r>
              <a:rPr lang="en-US" dirty="0">
                <a:solidFill>
                  <a:schemeClr val="accent1"/>
                </a:solidFill>
                <a:latin typeface="Montserrat ExtraBold"/>
                <a:ea typeface="Montserrat ExtraBold"/>
                <a:cs typeface="Montserrat ExtraBold"/>
                <a:sym typeface="Montserrat"/>
              </a:rPr>
              <a:t>Classifier</a:t>
            </a:r>
            <a:r>
              <a:rPr lang="en-US" dirty="0">
                <a:solidFill>
                  <a:schemeClr val="accent1"/>
                </a:solidFill>
                <a:latin typeface="Montserrat ExtraBold"/>
                <a:ea typeface="Montserrat ExtraBold"/>
                <a:cs typeface="Montserrat ExtraBold"/>
              </a:rPr>
              <a:t> </a:t>
            </a:r>
            <a:endParaRPr lang="en-US" dirty="0" smtClean="0">
              <a:solidFill>
                <a:schemeClr val="accent1"/>
              </a:solidFill>
              <a:latin typeface="Montserrat ExtraBold"/>
              <a:ea typeface="Montserrat ExtraBold"/>
              <a:cs typeface="Montserrat ExtraBold"/>
            </a:endParaRPr>
          </a:p>
          <a:p>
            <a:r>
              <a:rPr lang="en-US" dirty="0" smtClean="0">
                <a:solidFill>
                  <a:schemeClr val="accent1"/>
                </a:solidFill>
                <a:latin typeface="Montserrat ExtraBold"/>
                <a:ea typeface="Montserrat ExtraBold"/>
                <a:cs typeface="Montserrat ExtraBold"/>
              </a:rPr>
              <a:t>Accuracy Score</a:t>
            </a:r>
            <a:endParaRPr lang="en-US" dirty="0">
              <a:solidFill>
                <a:schemeClr val="accent1"/>
              </a:solidFill>
              <a:latin typeface="Montserrat ExtraBold"/>
              <a:ea typeface="Montserrat ExtraBold"/>
              <a:cs typeface="Montserrat ExtraBold"/>
            </a:endParaRPr>
          </a:p>
        </p:txBody>
      </p:sp>
    </p:spTree>
    <p:extLst>
      <p:ext uri="{BB962C8B-B14F-4D97-AF65-F5344CB8AC3E}">
        <p14:creationId xmlns:p14="http://schemas.microsoft.com/office/powerpoint/2010/main" val="428758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072" y="63315"/>
            <a:ext cx="4671212" cy="404811"/>
          </a:xfrm>
        </p:spPr>
        <p:txBody>
          <a:bodyPr/>
          <a:lstStyle/>
          <a:p>
            <a:pPr algn="just"/>
            <a:r>
              <a:rPr lang="en-US" sz="1800" dirty="0" smtClean="0"/>
              <a:t>EXPLORING MODEL COMPARISON</a:t>
            </a:r>
            <a:endParaRPr lang="en-US" sz="1800" dirty="0"/>
          </a:p>
        </p:txBody>
      </p:sp>
      <p:sp>
        <p:nvSpPr>
          <p:cNvPr id="3" name="Text Placeholder 2"/>
          <p:cNvSpPr>
            <a:spLocks noGrp="1"/>
          </p:cNvSpPr>
          <p:nvPr>
            <p:ph type="body" idx="1"/>
          </p:nvPr>
        </p:nvSpPr>
        <p:spPr>
          <a:xfrm>
            <a:off x="174772" y="383241"/>
            <a:ext cx="7414413" cy="1243853"/>
          </a:xfrm>
        </p:spPr>
        <p:txBody>
          <a:bodyPr/>
          <a:lstStyle/>
          <a:p>
            <a:pPr marL="36900" indent="0">
              <a:buNone/>
            </a:pPr>
            <a:endParaRPr lang="en-IN" sz="1200" dirty="0" smtClean="0"/>
          </a:p>
          <a:p>
            <a:pPr marL="57150" indent="0">
              <a:buNone/>
            </a:pPr>
            <a:r>
              <a:rPr lang="en-IN" sz="1400" dirty="0">
                <a:solidFill>
                  <a:schemeClr val="accent1"/>
                </a:solidFill>
                <a:latin typeface="Montserrat ExtraBold"/>
                <a:ea typeface="Montserrat ExtraBold"/>
                <a:cs typeface="Montserrat ExtraBold"/>
              </a:rPr>
              <a:t>Stochastic </a:t>
            </a:r>
            <a:r>
              <a:rPr lang="en-IN" sz="1400" dirty="0">
                <a:solidFill>
                  <a:schemeClr val="accent1"/>
                </a:solidFill>
                <a:latin typeface="Montserrat ExtraBold"/>
                <a:ea typeface="Montserrat ExtraBold"/>
                <a:cs typeface="Montserrat ExtraBold"/>
              </a:rPr>
              <a:t>gradient descent (SGD</a:t>
            </a:r>
            <a:r>
              <a:rPr lang="en-IN" sz="1400" dirty="0">
                <a:solidFill>
                  <a:schemeClr val="accent1"/>
                </a:solidFill>
                <a:latin typeface="Montserrat ExtraBold"/>
                <a:ea typeface="Montserrat ExtraBold"/>
                <a:cs typeface="Montserrat ExtraBold"/>
              </a:rPr>
              <a:t>)</a:t>
            </a:r>
          </a:p>
          <a:p>
            <a:pPr marL="36900" indent="0">
              <a:buNone/>
            </a:pPr>
            <a:endParaRPr lang="en-IN" sz="1200" dirty="0"/>
          </a:p>
          <a:p>
            <a:pPr marL="208350" indent="-171450" algn="just">
              <a:lnSpc>
                <a:spcPct val="150000"/>
              </a:lnSpc>
              <a:buFont typeface="Wingdings" panose="05000000000000000000" pitchFamily="2" charset="2"/>
              <a:buChar char="q"/>
            </a:pPr>
            <a:r>
              <a:rPr lang="en-IN" sz="1200" dirty="0"/>
              <a:t>It used </a:t>
            </a:r>
            <a:r>
              <a:rPr lang="en-US" sz="1200" dirty="0"/>
              <a:t>to find the model parameters that correspond to the best fit between predicted and actual outputs. It's an inexact but powerful technique. Stochastic gradient descent is widely used in machine learning applications.</a:t>
            </a:r>
            <a:endParaRPr lang="en-IN" sz="1200" dirty="0"/>
          </a:p>
        </p:txBody>
      </p:sp>
      <p:sp>
        <p:nvSpPr>
          <p:cNvPr id="5" name="Rectangle 4"/>
          <p:cNvSpPr/>
          <p:nvPr/>
        </p:nvSpPr>
        <p:spPr>
          <a:xfrm>
            <a:off x="399845" y="2599397"/>
            <a:ext cx="2383696" cy="738664"/>
          </a:xfrm>
          <a:prstGeom prst="rect">
            <a:avLst/>
          </a:prstGeom>
        </p:spPr>
        <p:txBody>
          <a:bodyPr wrap="square">
            <a:spAutoFit/>
          </a:bodyPr>
          <a:lstStyle/>
          <a:p>
            <a:pPr algn="ctr"/>
            <a:r>
              <a:rPr lang="en-US" dirty="0">
                <a:solidFill>
                  <a:schemeClr val="accent1"/>
                </a:solidFill>
                <a:latin typeface="Montserrat ExtraBold"/>
                <a:ea typeface="Montserrat ExtraBold"/>
                <a:cs typeface="Montserrat ExtraBold"/>
              </a:rPr>
              <a:t>SGDC </a:t>
            </a:r>
            <a:r>
              <a:rPr lang="en-US" dirty="0">
                <a:solidFill>
                  <a:schemeClr val="accent1"/>
                </a:solidFill>
                <a:latin typeface="Montserrat ExtraBold"/>
                <a:ea typeface="Montserrat ExtraBold"/>
                <a:cs typeface="Montserrat ExtraBold"/>
                <a:sym typeface="Montserrat"/>
              </a:rPr>
              <a:t>Classifier</a:t>
            </a:r>
            <a:r>
              <a:rPr lang="en-US" dirty="0">
                <a:solidFill>
                  <a:schemeClr val="accent1"/>
                </a:solidFill>
                <a:latin typeface="Montserrat ExtraBold"/>
                <a:ea typeface="Montserrat ExtraBold"/>
                <a:cs typeface="Montserrat ExtraBold"/>
              </a:rPr>
              <a:t> </a:t>
            </a:r>
            <a:endParaRPr lang="en-US" dirty="0" smtClean="0">
              <a:solidFill>
                <a:schemeClr val="accent1"/>
              </a:solidFill>
              <a:latin typeface="Montserrat ExtraBold"/>
              <a:ea typeface="Montserrat ExtraBold"/>
              <a:cs typeface="Montserrat ExtraBold"/>
            </a:endParaRPr>
          </a:p>
          <a:p>
            <a:pPr algn="ctr"/>
            <a:r>
              <a:rPr lang="en-US" dirty="0" smtClean="0">
                <a:solidFill>
                  <a:schemeClr val="accent1"/>
                </a:solidFill>
                <a:latin typeface="Montserrat ExtraBold"/>
                <a:ea typeface="Montserrat ExtraBold"/>
                <a:cs typeface="Montserrat ExtraBold"/>
              </a:rPr>
              <a:t>FIT function on training Dataset</a:t>
            </a:r>
            <a:endParaRPr lang="en-US" dirty="0">
              <a:solidFill>
                <a:schemeClr val="accent1"/>
              </a:solidFill>
              <a:latin typeface="Montserrat ExtraBold"/>
              <a:ea typeface="Montserrat ExtraBold"/>
              <a:cs typeface="Montserrat ExtraBold"/>
            </a:endParaRPr>
          </a:p>
        </p:txBody>
      </p:sp>
      <p:pic>
        <p:nvPicPr>
          <p:cNvPr id="6" name="Picture 5"/>
          <p:cNvPicPr/>
          <p:nvPr/>
        </p:nvPicPr>
        <p:blipFill>
          <a:blip r:embed="rId2"/>
          <a:stretch>
            <a:fillRect/>
          </a:stretch>
        </p:blipFill>
        <p:spPr>
          <a:xfrm>
            <a:off x="2921373" y="2188023"/>
            <a:ext cx="5600700" cy="2018030"/>
          </a:xfrm>
          <a:prstGeom prst="rect">
            <a:avLst/>
          </a:prstGeom>
        </p:spPr>
      </p:pic>
    </p:spTree>
    <p:extLst>
      <p:ext uri="{BB962C8B-B14F-4D97-AF65-F5344CB8AC3E}">
        <p14:creationId xmlns:p14="http://schemas.microsoft.com/office/powerpoint/2010/main" val="38002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72" y="130877"/>
            <a:ext cx="4671212" cy="404811"/>
          </a:xfrm>
        </p:spPr>
        <p:txBody>
          <a:bodyPr/>
          <a:lstStyle/>
          <a:p>
            <a:pPr algn="just"/>
            <a:r>
              <a:rPr lang="en-US" sz="1800" dirty="0" smtClean="0"/>
              <a:t>Training a Model</a:t>
            </a:r>
            <a:endParaRPr lang="en-US" sz="1800" dirty="0"/>
          </a:p>
        </p:txBody>
      </p:sp>
      <p:sp>
        <p:nvSpPr>
          <p:cNvPr id="3" name="Text Placeholder 2"/>
          <p:cNvSpPr>
            <a:spLocks noGrp="1"/>
          </p:cNvSpPr>
          <p:nvPr>
            <p:ph type="body" idx="1"/>
          </p:nvPr>
        </p:nvSpPr>
        <p:spPr>
          <a:xfrm>
            <a:off x="174773" y="535688"/>
            <a:ext cx="2911328" cy="499736"/>
          </a:xfrm>
        </p:spPr>
        <p:txBody>
          <a:bodyPr/>
          <a:lstStyle/>
          <a:p>
            <a:pPr marL="36900" indent="0">
              <a:buNone/>
            </a:pPr>
            <a:endParaRPr lang="en-IN" sz="1200" dirty="0" smtClean="0"/>
          </a:p>
          <a:p>
            <a:pPr marL="36900" indent="0">
              <a:buNone/>
            </a:pPr>
            <a:r>
              <a:rPr lang="en-IN" sz="1200" dirty="0" smtClean="0"/>
              <a:t>LINEAR REGRESSION</a:t>
            </a:r>
            <a:endParaRPr lang="en-IN" sz="1200" dirty="0"/>
          </a:p>
        </p:txBody>
      </p:sp>
      <p:pic>
        <p:nvPicPr>
          <p:cNvPr id="4" name="Picture 3"/>
          <p:cNvPicPr>
            <a:picLocks noChangeAspect="1"/>
          </p:cNvPicPr>
          <p:nvPr/>
        </p:nvPicPr>
        <p:blipFill>
          <a:blip r:embed="rId2"/>
          <a:stretch>
            <a:fillRect/>
          </a:stretch>
        </p:blipFill>
        <p:spPr>
          <a:xfrm>
            <a:off x="174772" y="1068061"/>
            <a:ext cx="6276975" cy="2914650"/>
          </a:xfrm>
          <a:prstGeom prst="rect">
            <a:avLst/>
          </a:prstGeom>
        </p:spPr>
      </p:pic>
      <p:pic>
        <p:nvPicPr>
          <p:cNvPr id="8" name="Picture 7"/>
          <p:cNvPicPr>
            <a:picLocks noChangeAspect="1"/>
          </p:cNvPicPr>
          <p:nvPr/>
        </p:nvPicPr>
        <p:blipFill>
          <a:blip r:embed="rId3"/>
          <a:stretch>
            <a:fillRect/>
          </a:stretch>
        </p:blipFill>
        <p:spPr>
          <a:xfrm>
            <a:off x="4917101" y="785556"/>
            <a:ext cx="4226899" cy="4029075"/>
          </a:xfrm>
          <a:prstGeom prst="rect">
            <a:avLst/>
          </a:prstGeom>
        </p:spPr>
      </p:pic>
    </p:spTree>
    <p:extLst>
      <p:ext uri="{BB962C8B-B14F-4D97-AF65-F5344CB8AC3E}">
        <p14:creationId xmlns:p14="http://schemas.microsoft.com/office/powerpoint/2010/main" val="1960424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5425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AGENDA</a:t>
            </a:r>
            <a:endParaRPr dirty="0"/>
          </a:p>
        </p:txBody>
      </p:sp>
      <p:cxnSp>
        <p:nvCxnSpPr>
          <p:cNvPr id="172" name="Google Shape;172;p39"/>
          <p:cNvCxnSpPr/>
          <p:nvPr/>
        </p:nvCxnSpPr>
        <p:spPr>
          <a:xfrm>
            <a:off x="1011570" y="984608"/>
            <a:ext cx="1395131" cy="294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 name="Google Shape;170;p39"/>
          <p:cNvSpPr txBox="1">
            <a:spLocks/>
          </p:cNvSpPr>
          <p:nvPr/>
        </p:nvSpPr>
        <p:spPr>
          <a:xfrm>
            <a:off x="1011569" y="1116804"/>
            <a:ext cx="5872033" cy="2913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Font typeface="Wingdings" panose="05000000000000000000" pitchFamily="2" charset="2"/>
              <a:buChar char="Ø"/>
            </a:pPr>
            <a:r>
              <a:rPr lang="en-US" dirty="0" smtClean="0">
                <a:solidFill>
                  <a:schemeClr val="bg1"/>
                </a:solidFill>
                <a:latin typeface="Calibri" panose="020F0502020204030204" pitchFamily="34" charset="0"/>
                <a:cs typeface="Calibri" panose="020F0502020204030204" pitchFamily="34" charset="0"/>
              </a:rPr>
              <a:t>Aim of the assignment</a:t>
            </a:r>
          </a:p>
          <a:p>
            <a:pPr marL="342900" indent="-342900">
              <a:buFont typeface="Wingdings" panose="05000000000000000000" pitchFamily="2" charset="2"/>
              <a:buChar char="Ø"/>
            </a:pPr>
            <a:r>
              <a:rPr lang="en-US" dirty="0" smtClean="0">
                <a:solidFill>
                  <a:schemeClr val="bg1"/>
                </a:solidFill>
                <a:latin typeface="Calibri" panose="020F0502020204030204" pitchFamily="34" charset="0"/>
                <a:cs typeface="Calibri" panose="020F0502020204030204" pitchFamily="34" charset="0"/>
              </a:rPr>
              <a:t>Understanding the Dataset</a:t>
            </a:r>
          </a:p>
          <a:p>
            <a:pPr marL="342900" indent="-342900">
              <a:buFont typeface="Wingdings" panose="05000000000000000000" pitchFamily="2" charset="2"/>
              <a:buChar char="Ø"/>
            </a:pPr>
            <a:r>
              <a:rPr lang="en-US" dirty="0" smtClean="0">
                <a:solidFill>
                  <a:schemeClr val="bg1"/>
                </a:solidFill>
                <a:latin typeface="Calibri" panose="020F0502020204030204" pitchFamily="34" charset="0"/>
                <a:cs typeface="Calibri" panose="020F0502020204030204" pitchFamily="34" charset="0"/>
              </a:rPr>
              <a:t>Exploring the Data Visualisation Techniques</a:t>
            </a:r>
            <a:endParaRPr lang="en-US" dirty="0">
              <a:solidFill>
                <a:schemeClr val="bg1"/>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dirty="0" smtClean="0">
                <a:solidFill>
                  <a:schemeClr val="bg1"/>
                </a:solidFill>
                <a:latin typeface="Calibri" panose="020F0502020204030204" pitchFamily="34" charset="0"/>
                <a:cs typeface="Calibri" panose="020F0502020204030204" pitchFamily="34" charset="0"/>
              </a:rPr>
              <a:t>Exploring the Models using Data Mining Technique</a:t>
            </a:r>
          </a:p>
          <a:p>
            <a:pPr marL="342900" indent="-342900">
              <a:buFont typeface="Wingdings" panose="05000000000000000000" pitchFamily="2" charset="2"/>
              <a:buChar char="Ø"/>
            </a:pPr>
            <a:r>
              <a:rPr lang="en-US" dirty="0" smtClean="0">
                <a:solidFill>
                  <a:schemeClr val="bg1"/>
                </a:solidFill>
                <a:latin typeface="Calibri" panose="020F0502020204030204" pitchFamily="34" charset="0"/>
                <a:cs typeface="Calibri" panose="020F0502020204030204" pitchFamily="34" charset="0"/>
              </a:rPr>
              <a:t>Comparative Evaluation</a:t>
            </a:r>
            <a:endParaRPr lang="en-US" dirty="0">
              <a:solidFill>
                <a:schemeClr val="bg1"/>
              </a:solidFill>
              <a:latin typeface="Calibri" panose="020F0502020204030204" pitchFamily="34" charset="0"/>
              <a:cs typeface="Calibri" panose="020F0502020204030204" pitchFamily="34" charset="0"/>
            </a:endParaRPr>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r>
              <a:rPr lang="en-IN" dirty="0"/>
              <a:t>If you have any questions or doubts please reach out to me on </a:t>
            </a:r>
          </a:p>
          <a:p>
            <a:r>
              <a:rPr lang="en-IN" dirty="0" smtClean="0"/>
              <a:t>10612366@mydbs.ie</a:t>
            </a:r>
            <a:endParaRPr lang="en-IN" dirty="0"/>
          </a:p>
          <a:p>
            <a:pPr marL="0" lvl="0" indent="0" algn="ctr" rtl="0">
              <a:spcBef>
                <a:spcPts val="0"/>
              </a:spcBef>
              <a:spcAft>
                <a:spcPts val="0"/>
              </a:spcAft>
              <a:buNone/>
            </a:pPr>
            <a:r>
              <a:rPr lang="en" dirty="0" smtClean="0"/>
              <a:t>...</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THANK YOU</a:t>
            </a:r>
            <a:endParaRPr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848" y="423080"/>
            <a:ext cx="5735700" cy="941400"/>
          </a:xfrm>
        </p:spPr>
        <p:txBody>
          <a:bodyPr/>
          <a:lstStyle/>
          <a:p>
            <a:r>
              <a:rPr lang="en-US" dirty="0" smtClean="0"/>
              <a:t>DATA SET USED</a:t>
            </a:r>
            <a:endParaRPr lang="en-US" dirty="0"/>
          </a:p>
        </p:txBody>
      </p:sp>
      <p:sp>
        <p:nvSpPr>
          <p:cNvPr id="8" name="Text Placeholder 7"/>
          <p:cNvSpPr>
            <a:spLocks noGrp="1"/>
          </p:cNvSpPr>
          <p:nvPr>
            <p:ph type="body" idx="1"/>
          </p:nvPr>
        </p:nvSpPr>
        <p:spPr>
          <a:xfrm>
            <a:off x="375230" y="1231395"/>
            <a:ext cx="7172100" cy="3039900"/>
          </a:xfrm>
        </p:spPr>
        <p:txBody>
          <a:bodyPr/>
          <a:lstStyle/>
          <a:p>
            <a:pPr>
              <a:lnSpc>
                <a:spcPct val="200000"/>
              </a:lnSpc>
              <a:buFont typeface="Wingdings" panose="05000000000000000000" pitchFamily="2" charset="2"/>
              <a:buChar char="q"/>
            </a:pPr>
            <a:r>
              <a:rPr lang="en-US" dirty="0" smtClean="0"/>
              <a:t>Link for the dataset : </a:t>
            </a:r>
            <a:r>
              <a:rPr lang="en-US" u="sng" dirty="0">
                <a:hlinkClick r:id="rId2"/>
              </a:rPr>
              <a:t>Kaggle Dataset </a:t>
            </a:r>
            <a:r>
              <a:rPr lang="en-US" u="sng" dirty="0" smtClean="0">
                <a:hlinkClick r:id="rId2"/>
              </a:rPr>
              <a:t>Repository</a:t>
            </a:r>
            <a:endParaRPr lang="en-US" u="sng" dirty="0" smtClean="0"/>
          </a:p>
          <a:p>
            <a:pPr>
              <a:lnSpc>
                <a:spcPct val="200000"/>
              </a:lnSpc>
              <a:buFont typeface="Wingdings" panose="05000000000000000000" pitchFamily="2" charset="2"/>
              <a:buChar char="q"/>
            </a:pPr>
            <a:r>
              <a:rPr lang="en-US" dirty="0"/>
              <a:t>This information comes from a 2014 poll that assesses attitudes about mental health as well as the prevalence of mental health issues in the IT workplace</a:t>
            </a:r>
            <a:r>
              <a:rPr lang="en-US" dirty="0" smtClean="0"/>
              <a:t>.</a:t>
            </a:r>
          </a:p>
          <a:p>
            <a:pPr lvl="0">
              <a:lnSpc>
                <a:spcPct val="200000"/>
              </a:lnSpc>
              <a:buFont typeface="Wingdings" panose="05000000000000000000" pitchFamily="2" charset="2"/>
              <a:buChar char="q"/>
            </a:pPr>
            <a:r>
              <a:rPr lang="en-US" dirty="0"/>
              <a:t>In what ways does the prevalence of mental health disorders and societal attitudes towards mental health differ across various geographical regions?</a:t>
            </a:r>
          </a:p>
          <a:p>
            <a:pPr lvl="0">
              <a:lnSpc>
                <a:spcPct val="200000"/>
              </a:lnSpc>
              <a:buFont typeface="Wingdings" panose="05000000000000000000" pitchFamily="2" charset="2"/>
              <a:buChar char="q"/>
            </a:pPr>
            <a:r>
              <a:rPr lang="en-US" dirty="0"/>
              <a:t>What are the most significant factors that can predict the occurrence of mental health disorders or specific attitudes towards mental health within a work environment</a:t>
            </a:r>
            <a:r>
              <a:rPr lang="en-US" dirty="0" smtClean="0"/>
              <a:t>?</a:t>
            </a:r>
          </a:p>
          <a:p>
            <a:pPr>
              <a:lnSpc>
                <a:spcPct val="200000"/>
              </a:lnSpc>
              <a:buFont typeface="Wingdings" panose="05000000000000000000" pitchFamily="2" charset="2"/>
              <a:buChar char="q"/>
            </a:pPr>
            <a:r>
              <a:rPr lang="en-IN" dirty="0">
                <a:solidFill>
                  <a:schemeClr val="bg1"/>
                </a:solidFill>
              </a:rPr>
              <a:t>Used cleaning techniques after exploring </a:t>
            </a:r>
            <a:r>
              <a:rPr lang="en-IN" dirty="0" smtClean="0">
                <a:solidFill>
                  <a:schemeClr val="bg1"/>
                </a:solidFill>
              </a:rPr>
              <a:t>dataset.</a:t>
            </a:r>
            <a:endParaRPr lang="en-IN" dirty="0">
              <a:solidFill>
                <a:schemeClr val="bg1"/>
              </a:solidFill>
            </a:endParaRPr>
          </a:p>
          <a:p>
            <a:pPr lvl="0">
              <a:lnSpc>
                <a:spcPct val="150000"/>
              </a:lnSpc>
              <a:buFont typeface="Wingdings" panose="05000000000000000000" pitchFamily="2" charset="2"/>
              <a:buChar char="q"/>
            </a:pPr>
            <a:endParaRPr lang="en-US" dirty="0"/>
          </a:p>
          <a:p>
            <a:pPr>
              <a:lnSpc>
                <a:spcPct val="150000"/>
              </a:lnSpc>
              <a:buFont typeface="Wingdings" panose="05000000000000000000" pitchFamily="2" charset="2"/>
              <a:buChar char="q"/>
            </a:pPr>
            <a:endParaRPr lang="en-US" dirty="0" smtClean="0"/>
          </a:p>
          <a:p>
            <a:pPr>
              <a:lnSpc>
                <a:spcPct val="150000"/>
              </a:lnSpc>
              <a:buFont typeface="Wingdings" panose="05000000000000000000" pitchFamily="2" charset="2"/>
              <a:buChar char="q"/>
            </a:pPr>
            <a:endParaRPr lang="en-US" dirty="0"/>
          </a:p>
        </p:txBody>
      </p:sp>
      <p:cxnSp>
        <p:nvCxnSpPr>
          <p:cNvPr id="4" name="Google Shape;172;p39"/>
          <p:cNvCxnSpPr/>
          <p:nvPr/>
        </p:nvCxnSpPr>
        <p:spPr>
          <a:xfrm>
            <a:off x="645810" y="984608"/>
            <a:ext cx="2470465" cy="294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0537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90" y="304625"/>
            <a:ext cx="5735700" cy="941400"/>
          </a:xfrm>
        </p:spPr>
        <p:txBody>
          <a:bodyPr/>
          <a:lstStyle/>
          <a:p>
            <a:r>
              <a:rPr lang="en-US" dirty="0" smtClean="0"/>
              <a:t>Data Visualization Techniques Used</a:t>
            </a:r>
            <a:endParaRPr lang="en-US" dirty="0"/>
          </a:p>
        </p:txBody>
      </p:sp>
      <p:sp>
        <p:nvSpPr>
          <p:cNvPr id="3" name="Text Placeholder 2"/>
          <p:cNvSpPr>
            <a:spLocks noGrp="1"/>
          </p:cNvSpPr>
          <p:nvPr>
            <p:ph type="body" idx="1"/>
          </p:nvPr>
        </p:nvSpPr>
        <p:spPr>
          <a:xfrm>
            <a:off x="265502" y="1399644"/>
            <a:ext cx="7172100" cy="2279902"/>
          </a:xfrm>
        </p:spPr>
        <p:txBody>
          <a:bodyPr/>
          <a:lstStyle/>
          <a:p>
            <a:pPr>
              <a:lnSpc>
                <a:spcPct val="200000"/>
              </a:lnSpc>
              <a:buFont typeface="Wingdings" panose="05000000000000000000" pitchFamily="2" charset="2"/>
              <a:buChar char="q"/>
            </a:pPr>
            <a:r>
              <a:rPr lang="en-US" sz="1400" dirty="0" smtClean="0"/>
              <a:t>HEAT MAP</a:t>
            </a:r>
          </a:p>
          <a:p>
            <a:pPr>
              <a:lnSpc>
                <a:spcPct val="200000"/>
              </a:lnSpc>
              <a:buFont typeface="Wingdings" panose="05000000000000000000" pitchFamily="2" charset="2"/>
              <a:buChar char="q"/>
            </a:pPr>
            <a:r>
              <a:rPr lang="en-US" sz="1400" cap="all" dirty="0"/>
              <a:t>Treatment correlation matrix – Heap Map</a:t>
            </a:r>
            <a:endParaRPr lang="en-US" sz="1400" dirty="0" smtClean="0"/>
          </a:p>
          <a:p>
            <a:pPr>
              <a:lnSpc>
                <a:spcPct val="200000"/>
              </a:lnSpc>
              <a:buFont typeface="Wingdings" panose="05000000000000000000" pitchFamily="2" charset="2"/>
              <a:buChar char="q"/>
            </a:pPr>
            <a:r>
              <a:rPr lang="en-US" sz="1400" dirty="0" smtClean="0"/>
              <a:t>PAR PLOT</a:t>
            </a:r>
          </a:p>
          <a:p>
            <a:pPr>
              <a:lnSpc>
                <a:spcPct val="200000"/>
              </a:lnSpc>
              <a:buFont typeface="Wingdings" panose="05000000000000000000" pitchFamily="2" charset="2"/>
              <a:buChar char="q"/>
            </a:pPr>
            <a:r>
              <a:rPr lang="en-US" sz="1400" dirty="0" smtClean="0"/>
              <a:t>RELATIONAL PLOT</a:t>
            </a:r>
          </a:p>
          <a:p>
            <a:pPr>
              <a:lnSpc>
                <a:spcPct val="200000"/>
              </a:lnSpc>
              <a:buFont typeface="Wingdings" panose="05000000000000000000" pitchFamily="2" charset="2"/>
              <a:buChar char="q"/>
            </a:pPr>
            <a:r>
              <a:rPr lang="en-US" sz="1400" dirty="0" smtClean="0"/>
              <a:t>DISTRIBUTION PLOT</a:t>
            </a:r>
          </a:p>
          <a:p>
            <a:pPr>
              <a:lnSpc>
                <a:spcPct val="200000"/>
              </a:lnSpc>
              <a:buFont typeface="Wingdings" panose="05000000000000000000" pitchFamily="2" charset="2"/>
              <a:buChar char="q"/>
            </a:pPr>
            <a:r>
              <a:rPr lang="en-US" sz="1400" dirty="0" smtClean="0"/>
              <a:t>NESTED BAR PLOT</a:t>
            </a:r>
            <a:endParaRPr lang="en-US" sz="1400" dirty="0"/>
          </a:p>
        </p:txBody>
      </p:sp>
    </p:spTree>
    <p:extLst>
      <p:ext uri="{BB962C8B-B14F-4D97-AF65-F5344CB8AC3E}">
        <p14:creationId xmlns:p14="http://schemas.microsoft.com/office/powerpoint/2010/main" val="1896255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53" y="733044"/>
            <a:ext cx="2755675" cy="615679"/>
          </a:xfrm>
        </p:spPr>
        <p:txBody>
          <a:bodyPr/>
          <a:lstStyle/>
          <a:p>
            <a:r>
              <a:rPr lang="en-US" dirty="0" smtClean="0"/>
              <a:t>HEAT MAP PLOT</a:t>
            </a:r>
            <a:endParaRPr lang="en-US" dirty="0"/>
          </a:p>
        </p:txBody>
      </p:sp>
      <p:sp>
        <p:nvSpPr>
          <p:cNvPr id="3" name="Text Placeholder 2"/>
          <p:cNvSpPr>
            <a:spLocks noGrp="1"/>
          </p:cNvSpPr>
          <p:nvPr>
            <p:ph type="body" idx="1"/>
          </p:nvPr>
        </p:nvSpPr>
        <p:spPr>
          <a:xfrm>
            <a:off x="-169851" y="1528877"/>
            <a:ext cx="3022779" cy="1916582"/>
          </a:xfrm>
        </p:spPr>
        <p:txBody>
          <a:bodyPr/>
          <a:lstStyle/>
          <a:p>
            <a:pPr>
              <a:lnSpc>
                <a:spcPct val="150000"/>
              </a:lnSpc>
              <a:buFont typeface="Wingdings" panose="05000000000000000000" pitchFamily="2" charset="2"/>
              <a:buChar char="q"/>
            </a:pPr>
            <a:r>
              <a:rPr lang="en-US" dirty="0"/>
              <a:t>A correlation </a:t>
            </a:r>
            <a:r>
              <a:rPr lang="en-US" dirty="0" smtClean="0"/>
              <a:t>heat map </a:t>
            </a:r>
            <a:r>
              <a:rPr lang="en-US" dirty="0"/>
              <a:t>is a type of graph that displays the strength of correlations between numerical variables</a:t>
            </a:r>
            <a:endParaRPr lang="en-US" dirty="0"/>
          </a:p>
        </p:txBody>
      </p:sp>
      <p:pic>
        <p:nvPicPr>
          <p:cNvPr id="4" name="Picture 3"/>
          <p:cNvPicPr>
            <a:picLocks noChangeAspect="1"/>
          </p:cNvPicPr>
          <p:nvPr/>
        </p:nvPicPr>
        <p:blipFill>
          <a:blip r:embed="rId2"/>
          <a:stretch>
            <a:fillRect/>
          </a:stretch>
        </p:blipFill>
        <p:spPr>
          <a:xfrm>
            <a:off x="2911854" y="206350"/>
            <a:ext cx="6019800" cy="4754270"/>
          </a:xfrm>
          <a:prstGeom prst="rect">
            <a:avLst/>
          </a:prstGeom>
        </p:spPr>
      </p:pic>
    </p:spTree>
    <p:extLst>
      <p:ext uri="{BB962C8B-B14F-4D97-AF65-F5344CB8AC3E}">
        <p14:creationId xmlns:p14="http://schemas.microsoft.com/office/powerpoint/2010/main" val="394083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02" y="638176"/>
            <a:ext cx="3460335" cy="615679"/>
          </a:xfrm>
        </p:spPr>
        <p:txBody>
          <a:bodyPr/>
          <a:lstStyle/>
          <a:p>
            <a:pPr algn="just"/>
            <a:r>
              <a:rPr lang="en-US" sz="1800" dirty="0" smtClean="0"/>
              <a:t>TREATMENT CORRELATION MATRIX - HEAT MAP PLOT</a:t>
            </a:r>
            <a:endParaRPr lang="en-US" sz="1800" dirty="0"/>
          </a:p>
        </p:txBody>
      </p:sp>
      <p:sp>
        <p:nvSpPr>
          <p:cNvPr id="3" name="Text Placeholder 2"/>
          <p:cNvSpPr>
            <a:spLocks noGrp="1"/>
          </p:cNvSpPr>
          <p:nvPr>
            <p:ph type="body" idx="1"/>
          </p:nvPr>
        </p:nvSpPr>
        <p:spPr>
          <a:xfrm>
            <a:off x="-169851" y="1528877"/>
            <a:ext cx="3513126" cy="1916582"/>
          </a:xfrm>
        </p:spPr>
        <p:txBody>
          <a:bodyPr/>
          <a:lstStyle/>
          <a:p>
            <a:pPr algn="just">
              <a:lnSpc>
                <a:spcPct val="150000"/>
              </a:lnSpc>
              <a:buFont typeface="Wingdings" panose="05000000000000000000" pitchFamily="2" charset="2"/>
              <a:buChar char="q"/>
            </a:pPr>
            <a:r>
              <a:rPr lang="en-US" dirty="0"/>
              <a:t>Correlation is a well-known statistic for measuring how similar two features are. If two characteristics are linearly related, their correlation coefficient is 1</a:t>
            </a:r>
            <a:endParaRPr lang="en-US" dirty="0"/>
          </a:p>
        </p:txBody>
      </p:sp>
      <p:pic>
        <p:nvPicPr>
          <p:cNvPr id="5" name="Picture 4"/>
          <p:cNvPicPr>
            <a:picLocks noChangeAspect="1"/>
          </p:cNvPicPr>
          <p:nvPr/>
        </p:nvPicPr>
        <p:blipFill>
          <a:blip r:embed="rId2"/>
          <a:stretch>
            <a:fillRect/>
          </a:stretch>
        </p:blipFill>
        <p:spPr>
          <a:xfrm>
            <a:off x="3500437" y="273844"/>
            <a:ext cx="5586603" cy="4541044"/>
          </a:xfrm>
          <a:prstGeom prst="rect">
            <a:avLst/>
          </a:prstGeom>
        </p:spPr>
      </p:pic>
    </p:spTree>
    <p:extLst>
      <p:ext uri="{BB962C8B-B14F-4D97-AF65-F5344CB8AC3E}">
        <p14:creationId xmlns:p14="http://schemas.microsoft.com/office/powerpoint/2010/main" val="1103111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44" y="623889"/>
            <a:ext cx="1631536" cy="615679"/>
          </a:xfrm>
        </p:spPr>
        <p:txBody>
          <a:bodyPr/>
          <a:lstStyle/>
          <a:p>
            <a:pPr algn="just"/>
            <a:r>
              <a:rPr lang="en-US" sz="1800" dirty="0" smtClean="0"/>
              <a:t>PAIR PLOT</a:t>
            </a:r>
            <a:endParaRPr lang="en-US" sz="1800" dirty="0"/>
          </a:p>
        </p:txBody>
      </p:sp>
      <p:sp>
        <p:nvSpPr>
          <p:cNvPr id="3" name="Text Placeholder 2"/>
          <p:cNvSpPr>
            <a:spLocks noGrp="1"/>
          </p:cNvSpPr>
          <p:nvPr>
            <p:ph type="body" idx="1"/>
          </p:nvPr>
        </p:nvSpPr>
        <p:spPr>
          <a:xfrm>
            <a:off x="-169851" y="1528877"/>
            <a:ext cx="3513126" cy="1171461"/>
          </a:xfrm>
        </p:spPr>
        <p:txBody>
          <a:bodyPr/>
          <a:lstStyle/>
          <a:p>
            <a:pPr>
              <a:lnSpc>
                <a:spcPct val="150000"/>
              </a:lnSpc>
              <a:buFont typeface="Wingdings" panose="05000000000000000000" pitchFamily="2" charset="2"/>
              <a:buChar char="q"/>
            </a:pPr>
            <a:r>
              <a:rPr lang="en-US" dirty="0"/>
              <a:t>A "pairs plot" scatterplot matrix aids in understanding the pairwise relationship between distinct variables in a dataset.</a:t>
            </a:r>
          </a:p>
        </p:txBody>
      </p:sp>
      <p:pic>
        <p:nvPicPr>
          <p:cNvPr id="6" name="Picture 5"/>
          <p:cNvPicPr/>
          <p:nvPr/>
        </p:nvPicPr>
        <p:blipFill>
          <a:blip r:embed="rId2"/>
          <a:stretch>
            <a:fillRect/>
          </a:stretch>
        </p:blipFill>
        <p:spPr>
          <a:xfrm>
            <a:off x="3443288" y="78423"/>
            <a:ext cx="5600700" cy="2700655"/>
          </a:xfrm>
          <a:prstGeom prst="rect">
            <a:avLst/>
          </a:prstGeom>
        </p:spPr>
      </p:pic>
      <p:pic>
        <p:nvPicPr>
          <p:cNvPr id="7" name="Picture 6"/>
          <p:cNvPicPr/>
          <p:nvPr/>
        </p:nvPicPr>
        <p:blipFill>
          <a:blip r:embed="rId3"/>
          <a:stretch>
            <a:fillRect/>
          </a:stretch>
        </p:blipFill>
        <p:spPr>
          <a:xfrm>
            <a:off x="3443288" y="2190865"/>
            <a:ext cx="5600700" cy="2862580"/>
          </a:xfrm>
          <a:prstGeom prst="rect">
            <a:avLst/>
          </a:prstGeom>
        </p:spPr>
      </p:pic>
    </p:spTree>
    <p:extLst>
      <p:ext uri="{BB962C8B-B14F-4D97-AF65-F5344CB8AC3E}">
        <p14:creationId xmlns:p14="http://schemas.microsoft.com/office/powerpoint/2010/main" val="73451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199" y="666752"/>
            <a:ext cx="2450887" cy="404811"/>
          </a:xfrm>
        </p:spPr>
        <p:txBody>
          <a:bodyPr/>
          <a:lstStyle/>
          <a:p>
            <a:pPr algn="just"/>
            <a:r>
              <a:rPr lang="en-US" sz="1800" dirty="0" smtClean="0"/>
              <a:t>RELATIONAL PLOT</a:t>
            </a:r>
            <a:endParaRPr lang="en-US" sz="1800" dirty="0"/>
          </a:p>
        </p:txBody>
      </p:sp>
      <p:sp>
        <p:nvSpPr>
          <p:cNvPr id="3" name="Text Placeholder 2"/>
          <p:cNvSpPr>
            <a:spLocks noGrp="1"/>
          </p:cNvSpPr>
          <p:nvPr>
            <p:ph type="body" idx="1"/>
          </p:nvPr>
        </p:nvSpPr>
        <p:spPr>
          <a:xfrm>
            <a:off x="-141276" y="1428750"/>
            <a:ext cx="3513126" cy="1171461"/>
          </a:xfrm>
        </p:spPr>
        <p:txBody>
          <a:bodyPr/>
          <a:lstStyle/>
          <a:p>
            <a:pPr algn="just">
              <a:lnSpc>
                <a:spcPct val="150000"/>
              </a:lnSpc>
              <a:buFont typeface="Wingdings" panose="05000000000000000000" pitchFamily="2" charset="2"/>
              <a:buChar char="q"/>
            </a:pPr>
            <a:r>
              <a:rPr lang="en-US" dirty="0"/>
              <a:t>Relational graphs are used to represent the statistical relationship between the data elements</a:t>
            </a:r>
            <a:r>
              <a:rPr lang="en-US" dirty="0" smtClean="0"/>
              <a:t>.</a:t>
            </a:r>
          </a:p>
          <a:p>
            <a:pPr algn="just">
              <a:lnSpc>
                <a:spcPct val="150000"/>
              </a:lnSpc>
              <a:buFont typeface="Wingdings" panose="05000000000000000000" pitchFamily="2" charset="2"/>
              <a:buChar char="q"/>
            </a:pPr>
            <a:r>
              <a:rPr lang="en-US" dirty="0" smtClean="0"/>
              <a:t>Visualization </a:t>
            </a:r>
            <a:r>
              <a:rPr lang="en-US" dirty="0"/>
              <a:t>is critical because it allows humans to detect trends and patterns in data</a:t>
            </a:r>
          </a:p>
        </p:txBody>
      </p:sp>
      <p:pic>
        <p:nvPicPr>
          <p:cNvPr id="4" name="Picture 3"/>
          <p:cNvPicPr>
            <a:picLocks noChangeAspect="1"/>
          </p:cNvPicPr>
          <p:nvPr/>
        </p:nvPicPr>
        <p:blipFill>
          <a:blip r:embed="rId2"/>
          <a:stretch>
            <a:fillRect/>
          </a:stretch>
        </p:blipFill>
        <p:spPr>
          <a:xfrm>
            <a:off x="3436144" y="357187"/>
            <a:ext cx="5572125" cy="4686300"/>
          </a:xfrm>
          <a:prstGeom prst="rect">
            <a:avLst/>
          </a:prstGeom>
        </p:spPr>
      </p:pic>
    </p:spTree>
    <p:extLst>
      <p:ext uri="{BB962C8B-B14F-4D97-AF65-F5344CB8AC3E}">
        <p14:creationId xmlns:p14="http://schemas.microsoft.com/office/powerpoint/2010/main" val="3527926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969" y="516734"/>
            <a:ext cx="2814636" cy="404811"/>
          </a:xfrm>
        </p:spPr>
        <p:txBody>
          <a:bodyPr/>
          <a:lstStyle/>
          <a:p>
            <a:pPr algn="just"/>
            <a:r>
              <a:rPr lang="en-US" sz="1800" dirty="0" smtClean="0"/>
              <a:t>DISTRIBUTION PLOT</a:t>
            </a:r>
            <a:endParaRPr lang="en-US" sz="1800" dirty="0"/>
          </a:p>
        </p:txBody>
      </p:sp>
      <p:sp>
        <p:nvSpPr>
          <p:cNvPr id="3" name="Text Placeholder 2"/>
          <p:cNvSpPr>
            <a:spLocks noGrp="1"/>
          </p:cNvSpPr>
          <p:nvPr>
            <p:ph type="body" idx="1"/>
          </p:nvPr>
        </p:nvSpPr>
        <p:spPr>
          <a:xfrm>
            <a:off x="-141276" y="1428750"/>
            <a:ext cx="3513126" cy="1521619"/>
          </a:xfrm>
        </p:spPr>
        <p:txBody>
          <a:bodyPr/>
          <a:lstStyle/>
          <a:p>
            <a:pPr algn="just">
              <a:lnSpc>
                <a:spcPct val="150000"/>
              </a:lnSpc>
              <a:buFont typeface="Wingdings" panose="05000000000000000000" pitchFamily="2" charset="2"/>
              <a:buChar char="q"/>
            </a:pPr>
            <a:r>
              <a:rPr lang="en-US" dirty="0"/>
              <a:t>A distribution plot, or </a:t>
            </a:r>
            <a:r>
              <a:rPr lang="en-US" dirty="0" err="1" smtClean="0"/>
              <a:t>Dist</a:t>
            </a:r>
            <a:r>
              <a:rPr lang="en-US" dirty="0" smtClean="0"/>
              <a:t> plot</a:t>
            </a:r>
            <a:r>
              <a:rPr lang="en-US" dirty="0"/>
              <a:t>, depicts the change in the data distribution. A </a:t>
            </a:r>
            <a:r>
              <a:rPr lang="en-US" dirty="0" smtClean="0"/>
              <a:t>sea born </a:t>
            </a:r>
            <a:r>
              <a:rPr lang="en-US" dirty="0"/>
              <a:t>plot depicts the overall distribution of continuous data </a:t>
            </a:r>
            <a:r>
              <a:rPr lang="en-US" dirty="0" smtClean="0"/>
              <a:t>variables.</a:t>
            </a:r>
            <a:endParaRPr lang="en-US" dirty="0"/>
          </a:p>
        </p:txBody>
      </p:sp>
      <p:pic>
        <p:nvPicPr>
          <p:cNvPr id="5" name="Picture 4"/>
          <p:cNvPicPr>
            <a:picLocks noChangeAspect="1"/>
          </p:cNvPicPr>
          <p:nvPr/>
        </p:nvPicPr>
        <p:blipFill>
          <a:blip r:embed="rId2"/>
          <a:stretch>
            <a:fillRect/>
          </a:stretch>
        </p:blipFill>
        <p:spPr>
          <a:xfrm>
            <a:off x="3681412" y="409461"/>
            <a:ext cx="5038725" cy="4381500"/>
          </a:xfrm>
          <a:prstGeom prst="rect">
            <a:avLst/>
          </a:prstGeom>
        </p:spPr>
      </p:pic>
    </p:spTree>
    <p:extLst>
      <p:ext uri="{BB962C8B-B14F-4D97-AF65-F5344CB8AC3E}">
        <p14:creationId xmlns:p14="http://schemas.microsoft.com/office/powerpoint/2010/main" val="1408657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7233</TotalTime>
  <Words>555</Words>
  <Application>Microsoft Office PowerPoint</Application>
  <PresentationFormat>On-screen Show (16:9)</PresentationFormat>
  <Paragraphs>80</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Wingdings</vt:lpstr>
      <vt:lpstr>Arial</vt:lpstr>
      <vt:lpstr>Montserrat</vt:lpstr>
      <vt:lpstr>Montserrat ExtraBold</vt:lpstr>
      <vt:lpstr>Futuristic Background by Slidesgo</vt:lpstr>
      <vt:lpstr>To perform predictive analyses on a dataset and develop model using the Python programming language</vt:lpstr>
      <vt:lpstr>AGENDA</vt:lpstr>
      <vt:lpstr>DATA SET USED</vt:lpstr>
      <vt:lpstr>Data Visualization Techniques Used</vt:lpstr>
      <vt:lpstr>HEAT MAP PLOT</vt:lpstr>
      <vt:lpstr>TREATMENT CORRELATION MATRIX - HEAT MAP PLOT</vt:lpstr>
      <vt:lpstr>PAIR PLOT</vt:lpstr>
      <vt:lpstr>RELATIONAL PLOT</vt:lpstr>
      <vt:lpstr>DISTRIBUTION PLOT</vt:lpstr>
      <vt:lpstr>NESTED BAR PLOT</vt:lpstr>
      <vt:lpstr>EXPLORING MODELS EVALUATION</vt:lpstr>
      <vt:lpstr>LOGISTIC REGRESSION</vt:lpstr>
      <vt:lpstr>CONFUSIONMATRIX USING LOGISTIC  CLASSIFIER</vt:lpstr>
      <vt:lpstr>HISTOGRAM PREDICTION AND ROC CURVE</vt:lpstr>
      <vt:lpstr>KNEIGHBORS CLASSIFIER WITH CROSS VALIDATION SCORE</vt:lpstr>
      <vt:lpstr>DECISION TREE CLASSIFIER</vt:lpstr>
      <vt:lpstr>EXPLORING MODEL COMPARISON</vt:lpstr>
      <vt:lpstr>EXPLORING MODEL COMPARISON</vt:lpstr>
      <vt:lpstr>Training a Model</vt:lpstr>
      <vt:lpstr>WHOA!</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HP</dc:creator>
  <cp:lastModifiedBy>Microsoft account</cp:lastModifiedBy>
  <cp:revision>72</cp:revision>
  <dcterms:modified xsi:type="dcterms:W3CDTF">2023-05-03T18:38:35Z</dcterms:modified>
</cp:coreProperties>
</file>